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958">
          <p15:clr>
            <a:srgbClr val="A4A3A4"/>
          </p15:clr>
        </p15:guide>
        <p15:guide id="4" pos="574">
          <p15:clr>
            <a:srgbClr val="A4A3A4"/>
          </p15:clr>
        </p15:guide>
        <p15:guide id="5" pos="715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gxnIQAETK1PGTRbi0FwEFy4S11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5F56E7-59AD-4396-B63A-241BE508C684}">
  <a:tblStyle styleId="{DC5F56E7-59AD-4396-B63A-241BE508C6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958" orient="horz"/>
        <p:guide pos="574"/>
        <p:guide pos="71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3d7d4b5e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a3d7d4b5e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3d7d4b5e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a3d7d4b5e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a3d7d4b5e2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" name="Google Shape;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8a9940ef08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" name="Google Shape;36;g8a9940ef08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9ae5e7ef5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9ae5e7ef5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g9ae5e7ef5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ae5e7ef5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" name="Google Shape;52;g9ae5e7ef5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ae5e7ef51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9ae5e7ef51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https://data-flair.training/blogs/python-project-real-time-human-detection-counting/</a:t>
            </a:r>
            <a:endParaRPr/>
          </a:p>
        </p:txBody>
      </p:sp>
      <p:sp>
        <p:nvSpPr>
          <p:cNvPr id="59" name="Google Shape;59;g9ae5e7ef51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3d7d4b5e2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a3d7d4b5e2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a3d7d4b5e2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ae5e7ef5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9ae5e7ef5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ae5e7ef5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9ae5e7ef5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9ae5e7ef5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fmla="val 0" name="adj"/>
            </a:avLst>
          </a:prstGeom>
          <a:solidFill>
            <a:srgbClr val="00002F"/>
          </a:solidFill>
          <a:ln cap="flat" cmpd="sng" w="12700">
            <a:solidFill>
              <a:srgbClr val="5B3F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26"/>
          <p:cNvSpPr/>
          <p:nvPr/>
        </p:nvSpPr>
        <p:spPr>
          <a:xfrm rot="-5400000">
            <a:off x="11112000" y="5778000"/>
            <a:ext cx="1080000" cy="1080000"/>
          </a:xfrm>
          <a:prstGeom prst="triangle">
            <a:avLst>
              <a:gd fmla="val 0" name="adj"/>
            </a:avLst>
          </a:prstGeom>
          <a:solidFill>
            <a:srgbClr val="00002F"/>
          </a:solidFill>
          <a:ln cap="flat" cmpd="sng" w="12700">
            <a:solidFill>
              <a:srgbClr val="5B3F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"/>
          <p:cNvSpPr txBox="1"/>
          <p:nvPr/>
        </p:nvSpPr>
        <p:spPr>
          <a:xfrm>
            <a:off x="936900" y="1851700"/>
            <a:ext cx="10318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ko-KR" sz="5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엘리베이터 </a:t>
            </a:r>
            <a:endParaRPr b="0" i="0" sz="5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ko-KR" sz="5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실시간 모니터링 및 추천 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4186898" y="4302491"/>
            <a:ext cx="3818100" cy="3912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CS1415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3d7d4b5e2_0_7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4400">
                <a:solidFill>
                  <a:srgbClr val="00002F"/>
                </a:solidFill>
              </a:rPr>
              <a:t>4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a3d7d4b5e2_0_7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향후 계획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3d7d4b5e2_0_14"/>
          <p:cNvSpPr txBox="1"/>
          <p:nvPr/>
        </p:nvSpPr>
        <p:spPr>
          <a:xfrm>
            <a:off x="1026522" y="437393"/>
            <a:ext cx="5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향후 계획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a3d7d4b5e2_0_14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4</a:t>
            </a: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a3d7d4b5e2_0_14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a3d7d4b5e2_0_14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a3d7d4b5e2_0_14"/>
          <p:cNvSpPr txBox="1"/>
          <p:nvPr/>
        </p:nvSpPr>
        <p:spPr>
          <a:xfrm>
            <a:off x="987550" y="960650"/>
            <a:ext cx="3877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a3d7d4b5e2_0_14"/>
          <p:cNvSpPr txBox="1"/>
          <p:nvPr/>
        </p:nvSpPr>
        <p:spPr>
          <a:xfrm>
            <a:off x="1044750" y="2331150"/>
            <a:ext cx="10102500" cy="233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-KR" sz="2400"/>
              <a:t>시뮬레이터 개선</a:t>
            </a:r>
            <a:endParaRPr b="1" sz="2400"/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-KR" sz="2400"/>
              <a:t>Object Detection 부분 추가 (인원 계수)</a:t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3. 복잡도 포함 예상 대기시간 알고리즘 작성</a:t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/>
        </p:nvSpPr>
        <p:spPr>
          <a:xfrm>
            <a:off x="618106" y="271740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370889" y="4264400"/>
            <a:ext cx="2201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개선점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3518281" y="271740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2799025" y="4264400"/>
            <a:ext cx="34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/>
              <a:t>복잡도 계산방법에 대한 결정 사항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6723256" y="271740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4819352" y="658450"/>
            <a:ext cx="2553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32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3"/>
          <p:cNvCxnSpPr/>
          <p:nvPr/>
        </p:nvCxnSpPr>
        <p:spPr>
          <a:xfrm>
            <a:off x="5014614" y="1243148"/>
            <a:ext cx="216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3"/>
          <p:cNvSpPr/>
          <p:nvPr/>
        </p:nvSpPr>
        <p:spPr>
          <a:xfrm>
            <a:off x="6248403" y="4263250"/>
            <a:ext cx="27222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/>
              <a:t>시뮬레이터 구현 진행 상황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32" name="Google Shape;32;p3"/>
          <p:cNvSpPr txBox="1"/>
          <p:nvPr/>
        </p:nvSpPr>
        <p:spPr>
          <a:xfrm>
            <a:off x="9661181" y="271625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-KR" sz="11500">
                <a:solidFill>
                  <a:srgbClr val="00002F"/>
                </a:solidFill>
              </a:rPr>
              <a:t>4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9509314" y="4263250"/>
            <a:ext cx="2201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/>
              <a:t>향후 계획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8a9940ef08_0_70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8a9940ef08_0_70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개선점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9ae5e7ef51_0_10"/>
          <p:cNvSpPr txBox="1"/>
          <p:nvPr/>
        </p:nvSpPr>
        <p:spPr>
          <a:xfrm>
            <a:off x="1026522" y="437393"/>
            <a:ext cx="5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프로젝트 개선점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9ae5e7ef51_0_1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9ae5e7ef51_0_1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9ae5e7ef51_0_1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9ae5e7ef51_0_10"/>
          <p:cNvSpPr txBox="1"/>
          <p:nvPr/>
        </p:nvSpPr>
        <p:spPr>
          <a:xfrm>
            <a:off x="1925400" y="2164050"/>
            <a:ext cx="8341200" cy="25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lang="ko-KR" sz="2400"/>
              <a:t>복잡도 계산 방법에 대한 결정 사항</a:t>
            </a:r>
            <a:endParaRPr b="1" sz="2400"/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ko-KR" sz="2400"/>
              <a:t>시뮬레이터 구현 진행 상황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ae5e7ef51_0_0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9ae5e7ef51_0_0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복잡도 계산 방법에 대한 결정 사항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ae5e7ef51_0_47"/>
          <p:cNvSpPr txBox="1"/>
          <p:nvPr/>
        </p:nvSpPr>
        <p:spPr>
          <a:xfrm>
            <a:off x="1026525" y="437400"/>
            <a:ext cx="8661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복잡도 계산 방법에 대한 결정 사항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9ae5e7ef51_0_47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9ae5e7ef51_0_47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9ae5e7ef51_0_47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9ae5e7ef51_0_47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/>
              <a:t>내부 혼잡도 계산 방식의 결정(CCTV 기반)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g9ae5e7ef51_0_47"/>
          <p:cNvGrpSpPr/>
          <p:nvPr/>
        </p:nvGrpSpPr>
        <p:grpSpPr>
          <a:xfrm>
            <a:off x="2657850" y="5367525"/>
            <a:ext cx="6876300" cy="1399100"/>
            <a:chOff x="2657850" y="5367525"/>
            <a:chExt cx="6876300" cy="1399100"/>
          </a:xfrm>
        </p:grpSpPr>
        <p:sp>
          <p:nvSpPr>
            <p:cNvPr id="67" name="Google Shape;67;g9ae5e7ef51_0_47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9ae5e7ef51_0_47"/>
            <p:cNvSpPr txBox="1"/>
            <p:nvPr/>
          </p:nvSpPr>
          <p:spPr>
            <a:xfrm>
              <a:off x="2657850" y="5532125"/>
              <a:ext cx="68763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ko-KR"/>
                <a:t>Deep Learning 기반의 Detecting을 통해 탑승객에 대해 Head Counting 실시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ko-KR"/>
                <a:t>→ </a:t>
              </a:r>
              <a:r>
                <a:rPr b="1" lang="ko-KR">
                  <a:solidFill>
                    <a:srgbClr val="FF9900"/>
                  </a:solidFill>
                </a:rPr>
                <a:t>계수된 인원에 대해 평균 성인의 부피 및 무게치 적용을 통해 내부 혼잡도 계산</a:t>
              </a:r>
              <a:endParaRPr b="1">
                <a:solidFill>
                  <a:srgbClr val="FF9900"/>
                </a:solidFill>
              </a:endParaRPr>
            </a:p>
          </p:txBody>
        </p:sp>
      </p:grpSp>
      <p:pic>
        <p:nvPicPr>
          <p:cNvPr id="69" name="Google Shape;69;g9ae5e7ef51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925" y="1432063"/>
            <a:ext cx="2974525" cy="220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9ae5e7ef51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925" y="3720875"/>
            <a:ext cx="2974523" cy="15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9ae5e7ef51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2050" y="1432075"/>
            <a:ext cx="6876301" cy="386792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9ae5e7ef51_0_47"/>
          <p:cNvSpPr/>
          <p:nvPr/>
        </p:nvSpPr>
        <p:spPr>
          <a:xfrm>
            <a:off x="6343000" y="2557825"/>
            <a:ext cx="446400" cy="5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9ae5e7ef51_0_47"/>
          <p:cNvSpPr/>
          <p:nvPr/>
        </p:nvSpPr>
        <p:spPr>
          <a:xfrm>
            <a:off x="5872800" y="2941613"/>
            <a:ext cx="446400" cy="5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9ae5e7ef51_0_47"/>
          <p:cNvSpPr/>
          <p:nvPr/>
        </p:nvSpPr>
        <p:spPr>
          <a:xfrm>
            <a:off x="6995100" y="3218730"/>
            <a:ext cx="614400" cy="70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9ae5e7ef51_0_47"/>
          <p:cNvSpPr/>
          <p:nvPr/>
        </p:nvSpPr>
        <p:spPr>
          <a:xfrm>
            <a:off x="5649600" y="2341763"/>
            <a:ext cx="446400" cy="5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9ae5e7ef51_0_47"/>
          <p:cNvSpPr/>
          <p:nvPr/>
        </p:nvSpPr>
        <p:spPr>
          <a:xfrm>
            <a:off x="7507075" y="2180713"/>
            <a:ext cx="446400" cy="5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9ae5e7ef51_0_47"/>
          <p:cNvSpPr/>
          <p:nvPr/>
        </p:nvSpPr>
        <p:spPr>
          <a:xfrm>
            <a:off x="9688125" y="2744230"/>
            <a:ext cx="614400" cy="70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9ae5e7ef51_0_47"/>
          <p:cNvSpPr/>
          <p:nvPr/>
        </p:nvSpPr>
        <p:spPr>
          <a:xfrm>
            <a:off x="7340738" y="2744213"/>
            <a:ext cx="446400" cy="5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9ae5e7ef51_0_47"/>
          <p:cNvSpPr/>
          <p:nvPr/>
        </p:nvSpPr>
        <p:spPr>
          <a:xfrm>
            <a:off x="8525025" y="4579625"/>
            <a:ext cx="1009200" cy="70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9ae5e7ef51_0_47"/>
          <p:cNvSpPr/>
          <p:nvPr/>
        </p:nvSpPr>
        <p:spPr>
          <a:xfrm>
            <a:off x="8338475" y="3012113"/>
            <a:ext cx="446400" cy="5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9ae5e7ef51_0_47"/>
          <p:cNvSpPr/>
          <p:nvPr/>
        </p:nvSpPr>
        <p:spPr>
          <a:xfrm>
            <a:off x="8458625" y="1910750"/>
            <a:ext cx="1600800" cy="77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초상</a:t>
            </a:r>
            <a:r>
              <a:rPr lang="ko-KR"/>
              <a:t>권 침해 방지용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d7d4b5e2_1_28"/>
          <p:cNvSpPr txBox="1"/>
          <p:nvPr/>
        </p:nvSpPr>
        <p:spPr>
          <a:xfrm>
            <a:off x="1026525" y="437400"/>
            <a:ext cx="6822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복잡도 계산 방법에 대한 결정 사항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a3d7d4b5e2_1_28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2</a:t>
            </a: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a3d7d4b5e2_1_28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a3d7d4b5e2_1_28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a3d7d4b5e2_1_28"/>
          <p:cNvSpPr txBox="1"/>
          <p:nvPr/>
        </p:nvSpPr>
        <p:spPr>
          <a:xfrm>
            <a:off x="987550" y="960650"/>
            <a:ext cx="3576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2</a:t>
            </a:r>
            <a:r>
              <a:rPr lang="ko-KR">
                <a:solidFill>
                  <a:schemeClr val="dk1"/>
                </a:solidFill>
              </a:rPr>
              <a:t>. 외부 혼잡도 계산 방식의 결정 </a:t>
            </a:r>
            <a:endParaRPr/>
          </a:p>
        </p:txBody>
      </p:sp>
      <p:graphicFrame>
        <p:nvGraphicFramePr>
          <p:cNvPr id="92" name="Google Shape;92;ga3d7d4b5e2_1_28"/>
          <p:cNvGraphicFramePr/>
          <p:nvPr/>
        </p:nvGraphicFramePr>
        <p:xfrm>
          <a:off x="743200" y="2049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{DC5F56E7-59AD-4396-B63A-241BE508C684}</a:tableStyleId>
              </a:tblPr>
              <a:tblGrid>
                <a:gridCol w="1076300"/>
                <a:gridCol w="1048925"/>
                <a:gridCol w="910850"/>
                <a:gridCol w="910850"/>
                <a:gridCol w="910850"/>
                <a:gridCol w="910850"/>
                <a:gridCol w="910850"/>
                <a:gridCol w="910850"/>
                <a:gridCol w="910850"/>
                <a:gridCol w="910850"/>
                <a:gridCol w="91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시간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1층 탑승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2층 탑승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3층 탑승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4층 탑승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5층 탑승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5층 하차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4층 하차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3층 하차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2층 하차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1층 하차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8시 ~ 9시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13.2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9시~10시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10시~11시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11시~12시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10.2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12.4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93" name="Google Shape;93;ga3d7d4b5e2_1_28"/>
          <p:cNvGrpSpPr/>
          <p:nvPr/>
        </p:nvGrpSpPr>
        <p:grpSpPr>
          <a:xfrm>
            <a:off x="2466534" y="4423975"/>
            <a:ext cx="7619628" cy="1778300"/>
            <a:chOff x="2657863" y="5367525"/>
            <a:chExt cx="6876300" cy="1778300"/>
          </a:xfrm>
        </p:grpSpPr>
        <p:sp>
          <p:nvSpPr>
            <p:cNvPr id="94" name="Google Shape;94;ga3d7d4b5e2_1_28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ga3d7d4b5e2_1_28"/>
            <p:cNvSpPr txBox="1"/>
            <p:nvPr/>
          </p:nvSpPr>
          <p:spPr>
            <a:xfrm>
              <a:off x="2657863" y="5532125"/>
              <a:ext cx="6876300" cy="16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b="1" lang="ko-KR"/>
                <a:t>과거 정보를 기반으로 만들어진 Look up table을 사용하여 특정 시간 외부 혼잡도 예측</a:t>
              </a:r>
              <a:endParaRPr b="1"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b="1" lang="ko-KR"/>
                <a:t>실제 값을 반영하여 Look up table 지속적인 업데이트</a:t>
              </a:r>
              <a:endParaRPr b="1"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b="1" lang="ko-KR"/>
                <a:t>8시 24분에 1층에서 엘리베이터가 열렸는데 20명이 탐</a:t>
              </a:r>
              <a:endParaRPr b="1"/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/>
                <a:t>8시~9시 1층 탑승 = (13.2 * 현재까지 관측 일수 + 20)/ (현재까지 관측 일수 + 1)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FF9900"/>
                  </a:solidFill>
                </a:rPr>
                <a:t>외</a:t>
              </a:r>
              <a:r>
                <a:rPr b="1" lang="ko-KR">
                  <a:solidFill>
                    <a:srgbClr val="FF9900"/>
                  </a:solidFill>
                </a:rPr>
                <a:t>부 혼잡도 적용 이전, 초기화 작업을 위해 1달 간의 데이터 수집 기간 필요</a:t>
              </a:r>
              <a:endParaRPr b="1">
                <a:solidFill>
                  <a:srgbClr val="FF99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FF9900"/>
                  </a:solidFill>
                </a:rPr>
                <a:t>→ 데이터 수집 이후, 외부 혼잡도 적용 실시</a:t>
              </a:r>
              <a:endParaRPr b="1" sz="1600"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ae5e7ef51_0_5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9ae5e7ef51_0_5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시뮬레이터 구현 진행 상황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ae5e7ef51_1_0"/>
          <p:cNvSpPr txBox="1"/>
          <p:nvPr/>
        </p:nvSpPr>
        <p:spPr>
          <a:xfrm>
            <a:off x="1026522" y="437393"/>
            <a:ext cx="5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시뮬레이터 구현 진행 상황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9ae5e7ef51_1_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9ae5e7ef51_1_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9ae5e7ef51_1_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9ae5e7ef51_1_0"/>
          <p:cNvSpPr txBox="1"/>
          <p:nvPr/>
        </p:nvSpPr>
        <p:spPr>
          <a:xfrm>
            <a:off x="987550" y="960650"/>
            <a:ext cx="3877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g9ae5e7ef51_1_0"/>
          <p:cNvGrpSpPr/>
          <p:nvPr/>
        </p:nvGrpSpPr>
        <p:grpSpPr>
          <a:xfrm>
            <a:off x="2657850" y="5367525"/>
            <a:ext cx="6876300" cy="1399100"/>
            <a:chOff x="2657850" y="5367525"/>
            <a:chExt cx="6876300" cy="1399100"/>
          </a:xfrm>
        </p:grpSpPr>
        <p:sp>
          <p:nvSpPr>
            <p:cNvPr id="113" name="Google Shape;113;g9ae5e7ef51_1_0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9ae5e7ef51_1_0"/>
            <p:cNvSpPr txBox="1"/>
            <p:nvPr/>
          </p:nvSpPr>
          <p:spPr>
            <a:xfrm>
              <a:off x="2657850" y="5532125"/>
              <a:ext cx="68763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-"/>
              </a:pPr>
              <a:r>
                <a:rPr b="1" lang="ko-KR">
                  <a:solidFill>
                    <a:schemeClr val="dk1"/>
                  </a:solidFill>
                </a:rPr>
                <a:t>Baseline : 2019 카카오 Blind 테스트 2 Simulator</a:t>
              </a:r>
              <a:endParaRPr b="1">
                <a:solidFill>
                  <a:schemeClr val="dk1"/>
                </a:solidFill>
              </a:endParaRPr>
            </a:p>
            <a:p>
              <a:pPr indent="-317500" lvl="1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-"/>
              </a:pPr>
              <a:r>
                <a:rPr b="1" lang="ko-KR">
                  <a:solidFill>
                    <a:schemeClr val="dk1"/>
                  </a:solidFill>
                </a:rPr>
                <a:t>유저들의 이동 정보 (출발 층, 도착 층, 순서) 추가</a:t>
              </a:r>
              <a:endParaRPr b="1">
                <a:solidFill>
                  <a:schemeClr val="dk1"/>
                </a:solidFill>
              </a:endParaRPr>
            </a:p>
            <a:p>
              <a:pPr indent="-317500" lvl="1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-"/>
              </a:pPr>
              <a:r>
                <a:rPr b="1" lang="ko-KR">
                  <a:solidFill>
                    <a:schemeClr val="dk1"/>
                  </a:solidFill>
                </a:rPr>
                <a:t>다양한 환경에 대한 구현</a:t>
              </a:r>
              <a:endParaRPr b="1"/>
            </a:p>
          </p:txBody>
        </p:sp>
      </p:grpSp>
      <p:pic>
        <p:nvPicPr>
          <p:cNvPr id="115" name="Google Shape;115;g9ae5e7ef5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378" y="1153825"/>
            <a:ext cx="7251249" cy="40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2017-05-29T09:12:16Z</dcterms:created>
  <dc:creator>hyeran kang</dc:creator>
</cp:coreProperties>
</file>